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103"/>
    <a:srgbClr val="71DAFF"/>
    <a:srgbClr val="B7ECFF"/>
    <a:srgbClr val="C4DDFC"/>
    <a:srgbClr val="DF8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8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6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8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3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4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F34B5A-C9BA-4ECD-B113-326A9815CC9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64BB1-10B7-4BF2-9412-2EB0FC38D3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47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a.com/English/tinacloud/" TargetMode="External"/><Relationship Id="rId2" Type="http://schemas.openxmlformats.org/officeDocument/2006/relationships/hyperlink" Target="http://www.tina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user/TinaDesignSuite" TargetMode="External"/><Relationship Id="rId4" Type="http://schemas.openxmlformats.org/officeDocument/2006/relationships/hyperlink" Target="http://www.tinacloud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7AC42-5879-4E44-9034-68FE60B9CB33}"/>
              </a:ext>
            </a:extLst>
          </p:cNvPr>
          <p:cNvSpPr/>
          <p:nvPr/>
        </p:nvSpPr>
        <p:spPr>
          <a:xfrm>
            <a:off x="1053613" y="245640"/>
            <a:ext cx="1030915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Dubai" panose="020B0503030403030204" pitchFamily="34" charset="-78"/>
                <a:cs typeface="Dubai" panose="020B0503030403030204" pitchFamily="34" charset="-78"/>
              </a:rPr>
              <a:t>How to create an AND logic circuit using the Arduino UNO microcontroller? </a:t>
            </a:r>
            <a:endParaRPr lang="hu-HU" sz="44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hu-HU" sz="800" dirty="0">
              <a:solidFill>
                <a:prstClr val="black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2" descr="A circuit board&#10;&#10;Description generated with very high confidence">
            <a:extLst>
              <a:ext uri="{FF2B5EF4-FFF2-40B4-BE49-F238E27FC236}">
                <a16:creationId xmlns:a16="http://schemas.microsoft.com/office/drawing/2014/main" id="{92849E80-3DE3-441F-8EFD-164507AF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8" y="2421573"/>
            <a:ext cx="5854859" cy="4088110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8385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0D1091E9-223D-4CE3-8A2E-FE014330C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A601BC-4858-47CE-874A-F9475190F63D}"/>
              </a:ext>
            </a:extLst>
          </p:cNvPr>
          <p:cNvSpPr/>
          <p:nvPr/>
        </p:nvSpPr>
        <p:spPr>
          <a:xfrm>
            <a:off x="6662006" y="1347567"/>
            <a:ext cx="5392677" cy="14924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click OK to close the Analysis Options Window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56B2E-D436-44DE-8801-C969767CB51D}"/>
              </a:ext>
            </a:extLst>
          </p:cNvPr>
          <p:cNvSpPr/>
          <p:nvPr/>
        </p:nvSpPr>
        <p:spPr>
          <a:xfrm>
            <a:off x="5486399" y="1549400"/>
            <a:ext cx="889001" cy="45939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59813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933052B-2660-4D30-A4F4-A06AF1BA0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C3D588-9719-40B9-982E-4D7AE58474D1}"/>
              </a:ext>
            </a:extLst>
          </p:cNvPr>
          <p:cNvSpPr/>
          <p:nvPr/>
        </p:nvSpPr>
        <p:spPr>
          <a:xfrm>
            <a:off x="2088731" y="2892990"/>
            <a:ext cx="8014558" cy="107202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lets create a new schematic diagram. </a:t>
            </a:r>
          </a:p>
        </p:txBody>
      </p:sp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A4BC588-5B3D-4EC5-8EDD-2963D802B8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1A225-84C1-4343-9E6B-1318A6FB0D63}"/>
              </a:ext>
            </a:extLst>
          </p:cNvPr>
          <p:cNvSpPr/>
          <p:nvPr/>
        </p:nvSpPr>
        <p:spPr>
          <a:xfrm>
            <a:off x="4440776" y="1495388"/>
            <a:ext cx="7230524" cy="82024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the File menu then select New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0900E-52B8-40D7-91C1-F1BB937A660D}"/>
              </a:ext>
            </a:extLst>
          </p:cNvPr>
          <p:cNvSpPr/>
          <p:nvPr/>
        </p:nvSpPr>
        <p:spPr>
          <a:xfrm>
            <a:off x="0" y="177799"/>
            <a:ext cx="3684494" cy="23905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6997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F313DE1-9F07-4FB9-AEE4-C7DCF570D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0" y="10"/>
            <a:ext cx="12192000" cy="68580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1FE1FA-1883-46C6-9AFF-B9E15EABDEFC}"/>
              </a:ext>
            </a:extLst>
          </p:cNvPr>
          <p:cNvSpPr/>
          <p:nvPr/>
        </p:nvSpPr>
        <p:spPr>
          <a:xfrm>
            <a:off x="3028145" y="1799392"/>
            <a:ext cx="8043324" cy="11716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the “Insert” menu.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2DDEE-CDAE-409F-B552-565B097A377A}"/>
              </a:ext>
            </a:extLst>
          </p:cNvPr>
          <p:cNvSpPr/>
          <p:nvPr/>
        </p:nvSpPr>
        <p:spPr>
          <a:xfrm>
            <a:off x="508020" y="10"/>
            <a:ext cx="419080" cy="20319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7D642-70DB-45BA-AA63-D7B2CF966F83}"/>
              </a:ext>
            </a:extLst>
          </p:cNvPr>
          <p:cNvSpPr/>
          <p:nvPr/>
        </p:nvSpPr>
        <p:spPr>
          <a:xfrm>
            <a:off x="4754541" y="1987779"/>
            <a:ext cx="3488242" cy="91600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Macro...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07FF1-1C4B-403D-9D44-BC53B4B7FE1E}"/>
              </a:ext>
            </a:extLst>
          </p:cNvPr>
          <p:cNvSpPr/>
          <p:nvPr/>
        </p:nvSpPr>
        <p:spPr>
          <a:xfrm>
            <a:off x="739813" y="2167687"/>
            <a:ext cx="1943080" cy="21751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475732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D6A312B-2A44-4F72-AE9D-AF9A86C49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E9EF4A-1A23-4AF1-B852-3FAAF825B716}"/>
              </a:ext>
            </a:extLst>
          </p:cNvPr>
          <p:cNvSpPr/>
          <p:nvPr/>
        </p:nvSpPr>
        <p:spPr>
          <a:xfrm>
            <a:off x="531298" y="5342477"/>
            <a:ext cx="10824624" cy="11853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the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Macrolib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 of TINA and double-click the Arduino folder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67BFE-BAA6-43A2-B50E-EB16A11D39C1}"/>
              </a:ext>
            </a:extLst>
          </p:cNvPr>
          <p:cNvSpPr/>
          <p:nvPr/>
        </p:nvSpPr>
        <p:spPr>
          <a:xfrm>
            <a:off x="3797320" y="2057400"/>
            <a:ext cx="800080" cy="1397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302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52D8955-1329-4DF6-B56F-60D0F0960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47E379-201A-4ACD-8504-A0C6E1B44315}"/>
              </a:ext>
            </a:extLst>
          </p:cNvPr>
          <p:cNvSpPr/>
          <p:nvPr/>
        </p:nvSpPr>
        <p:spPr>
          <a:xfrm>
            <a:off x="2717800" y="5380577"/>
            <a:ext cx="5524500" cy="5630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the Arduino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Uno.TSM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2BFEE-B8AD-454B-9752-72CAD4936A12}"/>
              </a:ext>
            </a:extLst>
          </p:cNvPr>
          <p:cNvSpPr/>
          <p:nvPr/>
        </p:nvSpPr>
        <p:spPr>
          <a:xfrm>
            <a:off x="7381301" y="4362680"/>
            <a:ext cx="528810" cy="2423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062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5F3F420-2116-4054-99FB-A56DDFA96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241213-9D80-49D6-84A8-0A2853775B7E}"/>
              </a:ext>
            </a:extLst>
          </p:cNvPr>
          <p:cNvSpPr/>
          <p:nvPr/>
        </p:nvSpPr>
        <p:spPr>
          <a:xfrm>
            <a:off x="815960" y="4902201"/>
            <a:ext cx="10560060" cy="1701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Macro will be attached to your cursor, you can place it wherever you wish on the workspace.</a:t>
            </a:r>
          </a:p>
        </p:txBody>
      </p:sp>
    </p:spTree>
    <p:extLst>
      <p:ext uri="{BB962C8B-B14F-4D97-AF65-F5344CB8AC3E}">
        <p14:creationId xmlns:p14="http://schemas.microsoft.com/office/powerpoint/2010/main" val="42574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248DBC-E746-4753-A88C-C36B27985F27}"/>
              </a:ext>
            </a:extLst>
          </p:cNvPr>
          <p:cNvSpPr/>
          <p:nvPr/>
        </p:nvSpPr>
        <p:spPr>
          <a:xfrm>
            <a:off x="2501900" y="469901"/>
            <a:ext cx="6908800" cy="660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Let’s create the following circuit: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" name="Picture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5325CE2-DE66-46D7-A94E-86C1014B8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93" y="2066597"/>
            <a:ext cx="7433413" cy="330820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88775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9C1B3D2-2AB4-4762-8DDA-784B4B80E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7FB205-72EB-4922-A450-A05A4DDA5B01}"/>
              </a:ext>
            </a:extLst>
          </p:cNvPr>
          <p:cNvSpPr/>
          <p:nvPr/>
        </p:nvSpPr>
        <p:spPr>
          <a:xfrm>
            <a:off x="800110" y="5435601"/>
            <a:ext cx="10591800" cy="12953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Select a </a:t>
            </a:r>
            <a:r>
              <a:rPr lang="en-US" sz="3600" dirty="0">
                <a:solidFill>
                  <a:schemeClr val="tx1"/>
                </a:solidFill>
                <a:latin typeface="Bell MT" panose="02020503060305020303" pitchFamily="18" charset="0"/>
              </a:rPr>
              <a:t>“</a:t>
            </a:r>
            <a:r>
              <a:rPr lang="en-US" sz="3600" dirty="0">
                <a:solidFill>
                  <a:srgbClr val="C00000"/>
                </a:solidFill>
                <a:latin typeface="Bell MT" panose="02020503060305020303" pitchFamily="18" charset="0"/>
              </a:rPr>
              <a:t>Voltage Source</a:t>
            </a:r>
            <a:r>
              <a:rPr lang="en-US" sz="3600" dirty="0">
                <a:solidFill>
                  <a:schemeClr val="tx1"/>
                </a:solidFill>
                <a:latin typeface="Bell MT" panose="02020503060305020303" pitchFamily="18" charset="0"/>
              </a:rPr>
              <a:t>” </a:t>
            </a: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from the “Basic” Toolbar and place it on the workspace.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13279E-6E35-441C-86DC-13C91588D4FC}"/>
              </a:ext>
            </a:extLst>
          </p:cNvPr>
          <p:cNvSpPr/>
          <p:nvPr/>
        </p:nvSpPr>
        <p:spPr>
          <a:xfrm>
            <a:off x="444520" y="457200"/>
            <a:ext cx="342880" cy="2921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9206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2D1BFF-191F-4915-AC33-B411CEB3B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1DDD33-4EC3-4193-AA27-F3FC33A8DDD9}"/>
              </a:ext>
            </a:extLst>
          </p:cNvPr>
          <p:cNvSpPr/>
          <p:nvPr/>
        </p:nvSpPr>
        <p:spPr>
          <a:xfrm>
            <a:off x="6533348" y="3087444"/>
            <a:ext cx="3697173" cy="19363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C1A6C-5685-4BC2-9246-499E8A37ECF0}"/>
              </a:ext>
            </a:extLst>
          </p:cNvPr>
          <p:cNvSpPr/>
          <p:nvPr/>
        </p:nvSpPr>
        <p:spPr>
          <a:xfrm>
            <a:off x="444520" y="5435602"/>
            <a:ext cx="5436327" cy="97086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B4013-D825-417F-9D55-C9DA30CFF1B1}"/>
              </a:ext>
            </a:extLst>
          </p:cNvPr>
          <p:cNvSpPr/>
          <p:nvPr/>
        </p:nvSpPr>
        <p:spPr>
          <a:xfrm>
            <a:off x="5405718" y="4984068"/>
            <a:ext cx="658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Set its “</a:t>
            </a:r>
            <a:r>
              <a:rPr lang="en-US" sz="3600" dirty="0">
                <a:solidFill>
                  <a:srgbClr val="C00000"/>
                </a:solidFill>
                <a:latin typeface="Bell MT" panose="02020503060305020303" pitchFamily="18" charset="0"/>
              </a:rPr>
              <a:t>Voltage</a:t>
            </a:r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” parameter to </a:t>
            </a:r>
            <a:r>
              <a:rPr lang="en-US" sz="3600" dirty="0">
                <a:solidFill>
                  <a:srgbClr val="17365D"/>
                </a:solidFill>
                <a:latin typeface="Times New Roman" panose="02020603050405020304" pitchFamily="18" charset="0"/>
              </a:rPr>
              <a:t>5</a:t>
            </a:r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V</a:t>
            </a:r>
            <a:r>
              <a:rPr lang="en-US" dirty="0">
                <a:solidFill>
                  <a:srgbClr val="17365D"/>
                </a:solidFill>
                <a:latin typeface="Bell MT" panose="02020503060305020303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0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253F11D-DFB0-4747-B69A-B1077FA7D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EF2695-828C-47F0-813C-A91C3EF081FE}"/>
              </a:ext>
            </a:extLst>
          </p:cNvPr>
          <p:cNvSpPr/>
          <p:nvPr/>
        </p:nvSpPr>
        <p:spPr>
          <a:xfrm>
            <a:off x="1180080" y="5392278"/>
            <a:ext cx="9831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Select and place </a:t>
            </a:r>
            <a:r>
              <a:rPr lang="en-US" sz="3600" dirty="0">
                <a:solidFill>
                  <a:srgbClr val="C00000"/>
                </a:solidFill>
                <a:latin typeface="Bell MT" panose="02020503060305020303" pitchFamily="18" charset="0"/>
              </a:rPr>
              <a:t>a Ground </a:t>
            </a:r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from the “Basic” Toolbar.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07064-FAED-490F-88FE-E148D5D9FE3A}"/>
              </a:ext>
            </a:extLst>
          </p:cNvPr>
          <p:cNvSpPr/>
          <p:nvPr/>
        </p:nvSpPr>
        <p:spPr>
          <a:xfrm>
            <a:off x="130755" y="475130"/>
            <a:ext cx="342880" cy="2921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262408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it board&#10;&#10;Description generated with very high confidence">
            <a:extLst>
              <a:ext uri="{FF2B5EF4-FFF2-40B4-BE49-F238E27FC236}">
                <a16:creationId xmlns:a16="http://schemas.microsoft.com/office/drawing/2014/main" id="{65BC816E-7C27-4574-B4E2-58E38E6B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67" y="1870867"/>
            <a:ext cx="4077712" cy="2847231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8A3F74-60AE-4B08-A2EF-5D5AE35DCCCB}"/>
              </a:ext>
            </a:extLst>
          </p:cNvPr>
          <p:cNvSpPr/>
          <p:nvPr/>
        </p:nvSpPr>
        <p:spPr>
          <a:xfrm>
            <a:off x="184330" y="4865349"/>
            <a:ext cx="11769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Development Environment (IDE)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to write the MCU control code in a simplified version of C++, then compile and upload the code to the board.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E23B69-BE23-4927-A3EB-5FA1AEAE678B}"/>
              </a:ext>
            </a:extLst>
          </p:cNvPr>
          <p:cNvSpPr/>
          <p:nvPr/>
        </p:nvSpPr>
        <p:spPr>
          <a:xfrm>
            <a:off x="184330" y="116541"/>
            <a:ext cx="11769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is an open-source platform for building electronics projects. It consists of an open source hardware called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board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3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46EA85B-BED5-46AB-8E2E-F32AD613B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6"/>
            <a:ext cx="12176155" cy="68669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8DBD98-EAD0-4AD8-B3C4-130D9665BFBC}"/>
              </a:ext>
            </a:extLst>
          </p:cNvPr>
          <p:cNvSpPr/>
          <p:nvPr/>
        </p:nvSpPr>
        <p:spPr>
          <a:xfrm>
            <a:off x="2013343" y="487945"/>
            <a:ext cx="342880" cy="2921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A26E52-6539-486F-A16D-1EDCD6E35230}"/>
              </a:ext>
            </a:extLst>
          </p:cNvPr>
          <p:cNvSpPr/>
          <p:nvPr/>
        </p:nvSpPr>
        <p:spPr>
          <a:xfrm>
            <a:off x="788816" y="5408414"/>
            <a:ext cx="6477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Next, select and place </a:t>
            </a:r>
            <a:r>
              <a:rPr lang="en-US" sz="3600" dirty="0">
                <a:solidFill>
                  <a:srgbClr val="C00000"/>
                </a:solidFill>
                <a:latin typeface="Bodoni MT" panose="02070603080606020203" pitchFamily="18" charset="0"/>
              </a:rPr>
              <a:t>3</a:t>
            </a:r>
            <a:r>
              <a:rPr lang="en-US" sz="3600" dirty="0">
                <a:solidFill>
                  <a:srgbClr val="C00000"/>
                </a:solidFill>
                <a:latin typeface="Bell MT" panose="02020503060305020303" pitchFamily="18" charset="0"/>
              </a:rPr>
              <a:t> Resistors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92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633BBF1-0E31-4FF3-AA8D-684CC7226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CF9BDC-1149-4AAD-B1DC-2BB5AAD2C039}"/>
              </a:ext>
            </a:extLst>
          </p:cNvPr>
          <p:cNvSpPr/>
          <p:nvPr/>
        </p:nvSpPr>
        <p:spPr>
          <a:xfrm>
            <a:off x="1961487" y="5380672"/>
            <a:ext cx="82690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  the Resistors and set their</a:t>
            </a:r>
          </a:p>
          <a:p>
            <a:r>
              <a:rPr lang="en-US" sz="3600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en-US" sz="3600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values to 220, 10K and 10K.</a:t>
            </a:r>
            <a:b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04FD1-53AB-4269-B4AC-009A46D4182B}"/>
              </a:ext>
            </a:extLst>
          </p:cNvPr>
          <p:cNvSpPr/>
          <p:nvPr/>
        </p:nvSpPr>
        <p:spPr>
          <a:xfrm>
            <a:off x="6329082" y="3030071"/>
            <a:ext cx="3487270" cy="19722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54687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0DF19C2-6907-4FE6-9D80-876B2AB9F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C306DB-AFD1-4F47-B05F-468A1C175D46}"/>
              </a:ext>
            </a:extLst>
          </p:cNvPr>
          <p:cNvSpPr/>
          <p:nvPr/>
        </p:nvSpPr>
        <p:spPr>
          <a:xfrm>
            <a:off x="213656" y="5901473"/>
            <a:ext cx="11978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Select and place an “</a:t>
            </a:r>
            <a:r>
              <a:rPr lang="en-US" sz="3600" dirty="0">
                <a:solidFill>
                  <a:srgbClr val="C00000"/>
                </a:solidFill>
                <a:latin typeface="Bell MT" panose="02020503060305020303" pitchFamily="18" charset="0"/>
              </a:rPr>
              <a:t>LED</a:t>
            </a:r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” from the “Semiconductors” Toolbar.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F1042-6C64-4EF8-A33E-55B3D4BFDD66}"/>
              </a:ext>
            </a:extLst>
          </p:cNvPr>
          <p:cNvSpPr/>
          <p:nvPr/>
        </p:nvSpPr>
        <p:spPr>
          <a:xfrm>
            <a:off x="1376848" y="478980"/>
            <a:ext cx="342880" cy="2921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3678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C7B3FF7-DFD5-4C86-95C2-E36786EDA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37AFCD-D005-49F4-9883-622374E4854D}"/>
              </a:ext>
            </a:extLst>
          </p:cNvPr>
          <p:cNvSpPr/>
          <p:nvPr/>
        </p:nvSpPr>
        <p:spPr>
          <a:xfrm>
            <a:off x="838203" y="5890716"/>
            <a:ext cx="10816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Select and place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C00000"/>
                </a:solidFill>
                <a:latin typeface="Bell MT" panose="02020503060305020303" pitchFamily="18" charset="0"/>
              </a:rPr>
              <a:t> Switches </a:t>
            </a:r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from the “Switches” Toolbar.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50F81-D9BB-424E-9568-7C35048C02C7}"/>
              </a:ext>
            </a:extLst>
          </p:cNvPr>
          <p:cNvSpPr/>
          <p:nvPr/>
        </p:nvSpPr>
        <p:spPr>
          <a:xfrm>
            <a:off x="103860" y="470015"/>
            <a:ext cx="342880" cy="2921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52507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8883C9-42F5-49B1-8FFF-FDB7C6E237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D2270A-6217-4857-BC09-9017F4068289}"/>
              </a:ext>
            </a:extLst>
          </p:cNvPr>
          <p:cNvSpPr/>
          <p:nvPr/>
        </p:nvSpPr>
        <p:spPr>
          <a:xfrm>
            <a:off x="953961" y="5978569"/>
            <a:ext cx="10284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Select and place </a:t>
            </a:r>
            <a:r>
              <a:rPr lang="en-US" sz="3600" dirty="0">
                <a:solidFill>
                  <a:srgbClr val="C00000"/>
                </a:solidFill>
                <a:latin typeface="Bodoni MT" panose="02070603080606020203" pitchFamily="18" charset="0"/>
              </a:rPr>
              <a:t>4</a:t>
            </a:r>
            <a:r>
              <a:rPr lang="en-US" sz="3600" dirty="0">
                <a:solidFill>
                  <a:srgbClr val="C00000"/>
                </a:solidFill>
                <a:latin typeface="Bell MT" panose="02020503060305020303" pitchFamily="18" charset="0"/>
              </a:rPr>
              <a:t> Jumpers </a:t>
            </a: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from the “Special” Toolbar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AF5F4-CA58-4312-B661-4DD4A6A6439B}"/>
              </a:ext>
            </a:extLst>
          </p:cNvPr>
          <p:cNvSpPr/>
          <p:nvPr/>
        </p:nvSpPr>
        <p:spPr>
          <a:xfrm>
            <a:off x="94896" y="505874"/>
            <a:ext cx="342880" cy="2921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489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015690E-F06A-4162-BE35-921B38F27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D803A7-B826-4506-B608-3B7E23ABE411}"/>
              </a:ext>
            </a:extLst>
          </p:cNvPr>
          <p:cNvSpPr/>
          <p:nvPr/>
        </p:nvSpPr>
        <p:spPr>
          <a:xfrm>
            <a:off x="2138015" y="5844099"/>
            <a:ext cx="5660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and change their labels to </a:t>
            </a:r>
            <a:r>
              <a:rPr lang="en-US" sz="3600" dirty="0">
                <a:solidFill>
                  <a:srgbClr val="C00000"/>
                </a:solidFill>
                <a:latin typeface="Bodoni MT" panose="02070603080606020203" pitchFamily="18" charset="0"/>
              </a:rPr>
              <a:t>5</a:t>
            </a:r>
            <a:r>
              <a:rPr lang="en-US" sz="3600" dirty="0">
                <a:solidFill>
                  <a:srgbClr val="C00000"/>
                </a:solidFill>
                <a:latin typeface="Bell MT" panose="02020503060305020303" pitchFamily="18" charset="0"/>
              </a:rPr>
              <a:t>V.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633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EC63DEB-3806-4812-933F-8CA4A365F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785091-390A-4A19-98B0-1F6D80FF6CC7}"/>
              </a:ext>
            </a:extLst>
          </p:cNvPr>
          <p:cNvSpPr/>
          <p:nvPr/>
        </p:nvSpPr>
        <p:spPr>
          <a:xfrm>
            <a:off x="1243621" y="5448756"/>
            <a:ext cx="861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then select and place</a:t>
            </a:r>
            <a:r>
              <a:rPr lang="en-US" sz="3600" dirty="0">
                <a:latin typeface="Bell MT" panose="02020503060305020303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Bodoni MT" panose="02070603080606020203" pitchFamily="18" charset="0"/>
              </a:rPr>
              <a:t>5 more</a:t>
            </a: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 jumpers &amp; change their labels to </a:t>
            </a:r>
            <a:r>
              <a:rPr lang="en-US" sz="3600" dirty="0">
                <a:solidFill>
                  <a:srgbClr val="C00000"/>
                </a:solidFill>
                <a:latin typeface="Bell MT" panose="02020503060305020303" pitchFamily="18" charset="0"/>
              </a:rPr>
              <a:t>GND</a:t>
            </a: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17E789D-9D32-49F6-8428-6E106BE88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4B5AF0-C6DB-4BA7-8ADF-31354B9CB809}"/>
              </a:ext>
            </a:extLst>
          </p:cNvPr>
          <p:cNvSpPr/>
          <p:nvPr/>
        </p:nvSpPr>
        <p:spPr>
          <a:xfrm>
            <a:off x="2944895" y="6010402"/>
            <a:ext cx="6302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Finally connect the components.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D07A7F3A-CE82-4968-B195-4B130B600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3B20AE-C2DC-440F-BF92-2217DB84F200}"/>
              </a:ext>
            </a:extLst>
          </p:cNvPr>
          <p:cNvSpPr/>
          <p:nvPr/>
        </p:nvSpPr>
        <p:spPr>
          <a:xfrm>
            <a:off x="717944" y="6116626"/>
            <a:ext cx="10476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Load the controlling program into the microcontroller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1274F-A591-4492-85F0-023EBBA0896F}"/>
              </a:ext>
            </a:extLst>
          </p:cNvPr>
          <p:cNvSpPr/>
          <p:nvPr/>
        </p:nvSpPr>
        <p:spPr>
          <a:xfrm>
            <a:off x="20" y="6178182"/>
            <a:ext cx="12478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7365D"/>
                </a:solidFill>
                <a:latin typeface="Bell MT" panose="02020503060305020303" pitchFamily="18" charset="0"/>
              </a:rPr>
              <a:t>Double-click on the Arduino UNO, then press the “Enter Macro” button.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AD3110-28F3-4BBC-8800-4E6E48FCE25F}"/>
              </a:ext>
            </a:extLst>
          </p:cNvPr>
          <p:cNvSpPr/>
          <p:nvPr/>
        </p:nvSpPr>
        <p:spPr>
          <a:xfrm>
            <a:off x="10359484" y="5593976"/>
            <a:ext cx="900187" cy="33795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421984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AF9254-6156-474E-BD7D-353B6A45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74A958-ABD9-4A59-90FC-56E2F6176D96}"/>
              </a:ext>
            </a:extLst>
          </p:cNvPr>
          <p:cNvSpPr/>
          <p:nvPr/>
        </p:nvSpPr>
        <p:spPr>
          <a:xfrm>
            <a:off x="1176525" y="6104964"/>
            <a:ext cx="1005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7365D"/>
                </a:solidFill>
                <a:latin typeface="Bell MT" panose="02020503060305020303" pitchFamily="18" charset="0"/>
              </a:rPr>
              <a:t>The ATMEGA</a:t>
            </a:r>
            <a:r>
              <a:rPr lang="en-US" sz="3200" dirty="0">
                <a:solidFill>
                  <a:srgbClr val="17365D"/>
                </a:solidFill>
                <a:latin typeface="Century" panose="02040604050505020304" pitchFamily="18" charset="0"/>
              </a:rPr>
              <a:t>328P</a:t>
            </a:r>
            <a:r>
              <a:rPr lang="en-US" sz="3200" dirty="0">
                <a:solidFill>
                  <a:srgbClr val="17365D"/>
                </a:solidFill>
                <a:latin typeface="Bell MT" panose="02020503060305020303" pitchFamily="18" charset="0"/>
              </a:rPr>
              <a:t> MCU used in </a:t>
            </a:r>
            <a:r>
              <a:rPr lang="en-US" sz="3200" dirty="0" err="1">
                <a:solidFill>
                  <a:srgbClr val="17365D"/>
                </a:solidFill>
                <a:latin typeface="Bell MT" panose="02020503060305020303" pitchFamily="18" charset="0"/>
              </a:rPr>
              <a:t>Aurdino</a:t>
            </a:r>
            <a:r>
              <a:rPr lang="en-US" sz="3200" dirty="0">
                <a:solidFill>
                  <a:srgbClr val="17365D"/>
                </a:solidFill>
                <a:latin typeface="Bell MT" panose="02020503060305020303" pitchFamily="18" charset="0"/>
              </a:rPr>
              <a:t> UNO appears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00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7F38C0D5-4AD2-4E9F-8B05-E21A79221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96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9B42A-907C-404F-807F-21A5716B1A40}"/>
              </a:ext>
            </a:extLst>
          </p:cNvPr>
          <p:cNvSpPr txBox="1"/>
          <p:nvPr/>
        </p:nvSpPr>
        <p:spPr>
          <a:xfrm>
            <a:off x="327702" y="5982754"/>
            <a:ext cx="115366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B6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400" dirty="0" err="1">
                <a:solidFill>
                  <a:srgbClr val="FB6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</a:t>
            </a:r>
            <a:r>
              <a:rPr lang="en-US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 an extensive support for Arduino.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DEFBFB-20AC-46DC-8D51-903942353EED}"/>
              </a:ext>
            </a:extLst>
          </p:cNvPr>
          <p:cNvSpPr/>
          <p:nvPr/>
        </p:nvSpPr>
        <p:spPr>
          <a:xfrm>
            <a:off x="444510" y="5623060"/>
            <a:ext cx="11303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simulate, debug and bring your design to life in a mixed circuit environment before uploading it to the board.</a:t>
            </a:r>
          </a:p>
        </p:txBody>
      </p:sp>
    </p:spTree>
    <p:extLst>
      <p:ext uri="{BB962C8B-B14F-4D97-AF65-F5344CB8AC3E}">
        <p14:creationId xmlns:p14="http://schemas.microsoft.com/office/powerpoint/2010/main" val="493868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85BF1B7-3442-4047-A1A6-898B7A7C8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82"/>
            <a:ext cx="12192000" cy="68905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DD505C-A84A-496F-874C-50E395F46A05}"/>
              </a:ext>
            </a:extLst>
          </p:cNvPr>
          <p:cNvSpPr/>
          <p:nvPr/>
        </p:nvSpPr>
        <p:spPr>
          <a:xfrm>
            <a:off x="8550194" y="5434885"/>
            <a:ext cx="239637" cy="2213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9C841-C85F-41AC-BF60-E5726DD8DB4D}"/>
              </a:ext>
            </a:extLst>
          </p:cNvPr>
          <p:cNvSpPr/>
          <p:nvPr/>
        </p:nvSpPr>
        <p:spPr>
          <a:xfrm>
            <a:off x="409185" y="5318001"/>
            <a:ext cx="4770303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Click the </a:t>
            </a:r>
            <a:r>
              <a:rPr lang="en-US" sz="3600" dirty="0">
                <a:solidFill>
                  <a:srgbClr val="002060"/>
                </a:solidFill>
                <a:latin typeface="Bodoni MT" panose="02070603080606020203" pitchFamily="18" charset="0"/>
              </a:rPr>
              <a:t>3</a:t>
            </a: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 dots button in the “C-code” field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B2FF6F29-6533-4C3F-A7FC-52ABD9FE6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42193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D642EB-5849-4FF0-A8F0-4569964115C1}"/>
              </a:ext>
            </a:extLst>
          </p:cNvPr>
          <p:cNvSpPr/>
          <p:nvPr/>
        </p:nvSpPr>
        <p:spPr>
          <a:xfrm>
            <a:off x="473726" y="4194282"/>
            <a:ext cx="4770303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Next, click the “C Code” in the MCU Input File Selection window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758C0-ADF2-4400-BF69-BFB39E3B5640}"/>
              </a:ext>
            </a:extLst>
          </p:cNvPr>
          <p:cNvSpPr/>
          <p:nvPr/>
        </p:nvSpPr>
        <p:spPr>
          <a:xfrm>
            <a:off x="1554483" y="3088352"/>
            <a:ext cx="913295" cy="23874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544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DB13C66-55D3-463F-8DEA-317DF55D7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B99E9A-0B52-463A-982D-61184B23FEB0}"/>
              </a:ext>
            </a:extLst>
          </p:cNvPr>
          <p:cNvSpPr/>
          <p:nvPr/>
        </p:nvSpPr>
        <p:spPr>
          <a:xfrm>
            <a:off x="5321146" y="4842422"/>
            <a:ext cx="5530467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Click the “Project” button in the MCU IDE window and select Compiler Options.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1F9EA6-8520-474B-AFB1-1F9DB89E7CCF}"/>
              </a:ext>
            </a:extLst>
          </p:cNvPr>
          <p:cNvSpPr/>
          <p:nvPr/>
        </p:nvSpPr>
        <p:spPr>
          <a:xfrm>
            <a:off x="5961230" y="466338"/>
            <a:ext cx="2158201" cy="24975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2481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96175C1-E7EB-4687-86F0-569D2BE47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51A80F-F950-4DEB-972C-FEFD4DACF4C9}"/>
              </a:ext>
            </a:extLst>
          </p:cNvPr>
          <p:cNvSpPr/>
          <p:nvPr/>
        </p:nvSpPr>
        <p:spPr>
          <a:xfrm>
            <a:off x="5354198" y="4732254"/>
            <a:ext cx="5475383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In the C Compiler Settings window make sure Arduino....is selected.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663E3-0C47-41A5-BC6B-EEB098EA0DCC}"/>
              </a:ext>
            </a:extLst>
          </p:cNvPr>
          <p:cNvSpPr/>
          <p:nvPr/>
        </p:nvSpPr>
        <p:spPr>
          <a:xfrm>
            <a:off x="6699360" y="3429005"/>
            <a:ext cx="781093" cy="239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22B76-7310-4732-9BA8-BCE3C01AD986}"/>
              </a:ext>
            </a:extLst>
          </p:cNvPr>
          <p:cNvSpPr/>
          <p:nvPr/>
        </p:nvSpPr>
        <p:spPr>
          <a:xfrm>
            <a:off x="6494903" y="5840249"/>
            <a:ext cx="354651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then Click 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7ED0F-3ABB-4526-998F-FED72650E229}"/>
              </a:ext>
            </a:extLst>
          </p:cNvPr>
          <p:cNvSpPr/>
          <p:nvPr/>
        </p:nvSpPr>
        <p:spPr>
          <a:xfrm>
            <a:off x="6918465" y="4957624"/>
            <a:ext cx="760291" cy="33047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63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BE02BB3-F245-468A-BA85-B0F81ACA4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26C4D0-1C5D-492E-987C-F32690816AB2}"/>
              </a:ext>
            </a:extLst>
          </p:cNvPr>
          <p:cNvSpPr/>
          <p:nvPr/>
        </p:nvSpPr>
        <p:spPr>
          <a:xfrm>
            <a:off x="5420299" y="3797675"/>
            <a:ext cx="5354197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Click the "Add existing file to Project" icon in the MCU IDE window.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542D8-4986-407B-9977-4BE28520CDC3}"/>
              </a:ext>
            </a:extLst>
          </p:cNvPr>
          <p:cNvSpPr/>
          <p:nvPr/>
        </p:nvSpPr>
        <p:spPr>
          <a:xfrm>
            <a:off x="6301649" y="466338"/>
            <a:ext cx="253388" cy="28281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3456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AEF8751-5554-40C1-BA70-5D8A3A1A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741DE3-371D-4A8B-AD7B-AF5FF577784D}"/>
              </a:ext>
            </a:extLst>
          </p:cNvPr>
          <p:cNvSpPr/>
          <p:nvPr/>
        </p:nvSpPr>
        <p:spPr>
          <a:xfrm>
            <a:off x="1845314" y="5988166"/>
            <a:ext cx="978849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Select the </a:t>
            </a:r>
            <a:r>
              <a:rPr lang="en-US" sz="3600" dirty="0" err="1">
                <a:solidFill>
                  <a:srgbClr val="17365D"/>
                </a:solidFill>
                <a:latin typeface="Bell MT" panose="02020503060305020303" pitchFamily="18" charset="0"/>
              </a:rPr>
              <a:t>AND_gate.ino</a:t>
            </a:r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 file, then click Open.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086A3-CC80-406E-BF2A-D7DE62009CD4}"/>
              </a:ext>
            </a:extLst>
          </p:cNvPr>
          <p:cNvSpPr/>
          <p:nvPr/>
        </p:nvSpPr>
        <p:spPr>
          <a:xfrm>
            <a:off x="11243265" y="5356957"/>
            <a:ext cx="781093" cy="23961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93428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B41B6B0-83C0-4AAF-B34C-790D44AE3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2E710F-0506-47A0-90B4-3410997CE039}"/>
              </a:ext>
            </a:extLst>
          </p:cNvPr>
          <p:cNvSpPr/>
          <p:nvPr/>
        </p:nvSpPr>
        <p:spPr>
          <a:xfrm>
            <a:off x="3482242" y="5635627"/>
            <a:ext cx="7975301" cy="65500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Next click on the "Make Project" button.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5569C-7055-4383-8450-98EE16AFD1BF}"/>
              </a:ext>
            </a:extLst>
          </p:cNvPr>
          <p:cNvSpPr/>
          <p:nvPr/>
        </p:nvSpPr>
        <p:spPr>
          <a:xfrm>
            <a:off x="2886420" y="477355"/>
            <a:ext cx="253388" cy="28281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999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38300E3-8923-4D73-8981-118DE6A4F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6CDD6D-5BDE-45FC-B12E-F5C16192EE50}"/>
              </a:ext>
            </a:extLst>
          </p:cNvPr>
          <p:cNvSpPr/>
          <p:nvPr/>
        </p:nvSpPr>
        <p:spPr>
          <a:xfrm>
            <a:off x="3048000" y="3105835"/>
            <a:ext cx="6096000" cy="53091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7B8A0-807F-4963-B61D-615855ACD906}"/>
              </a:ext>
            </a:extLst>
          </p:cNvPr>
          <p:cNvSpPr/>
          <p:nvPr/>
        </p:nvSpPr>
        <p:spPr>
          <a:xfrm>
            <a:off x="2677099" y="5966133"/>
            <a:ext cx="939738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When the "Compile </a:t>
            </a:r>
            <a:r>
              <a:rPr lang="en-US" sz="3600" dirty="0" err="1">
                <a:solidFill>
                  <a:srgbClr val="17365D"/>
                </a:solidFill>
                <a:latin typeface="Bell MT" panose="02020503060305020303" pitchFamily="18" charset="0"/>
              </a:rPr>
              <a:t>succesful</a:t>
            </a:r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" message appears,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10DF7-DEB6-4187-8276-9221D2659D0C}"/>
              </a:ext>
            </a:extLst>
          </p:cNvPr>
          <p:cNvSpPr/>
          <p:nvPr/>
        </p:nvSpPr>
        <p:spPr>
          <a:xfrm>
            <a:off x="2566930" y="5313760"/>
            <a:ext cx="1360583" cy="40683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3ACF6-DB75-42BA-98EC-C609FE8C944D}"/>
              </a:ext>
            </a:extLst>
          </p:cNvPr>
          <p:cNvSpPr/>
          <p:nvPr/>
        </p:nvSpPr>
        <p:spPr>
          <a:xfrm>
            <a:off x="2677099" y="5966132"/>
            <a:ext cx="939738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press the "Save Project" button.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42E7AA-4E4E-4EB7-A169-348C5E186663}"/>
              </a:ext>
            </a:extLst>
          </p:cNvPr>
          <p:cNvSpPr/>
          <p:nvPr/>
        </p:nvSpPr>
        <p:spPr>
          <a:xfrm>
            <a:off x="6202496" y="462709"/>
            <a:ext cx="539826" cy="3137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96D81-4C61-4210-9ABA-6780C4B5491F}"/>
              </a:ext>
            </a:extLst>
          </p:cNvPr>
          <p:cNvSpPr/>
          <p:nvPr/>
        </p:nvSpPr>
        <p:spPr>
          <a:xfrm>
            <a:off x="2631193" y="5966132"/>
            <a:ext cx="939738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Close the MCU IDE window,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FD3A8D-D70A-4DA8-A058-CB0E744A56CB}"/>
              </a:ext>
            </a:extLst>
          </p:cNvPr>
          <p:cNvSpPr/>
          <p:nvPr/>
        </p:nvSpPr>
        <p:spPr>
          <a:xfrm>
            <a:off x="11854148" y="10"/>
            <a:ext cx="348867" cy="29744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95E65A-48E1-47B1-BA80-F810C6C4C9F2}"/>
              </a:ext>
            </a:extLst>
          </p:cNvPr>
          <p:cNvCxnSpPr>
            <a:cxnSpLocks/>
          </p:cNvCxnSpPr>
          <p:nvPr/>
        </p:nvCxnSpPr>
        <p:spPr>
          <a:xfrm flipV="1">
            <a:off x="11943763" y="462709"/>
            <a:ext cx="0" cy="4824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8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2B1D02E-7F36-45DE-9410-9DCCF23F4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318D6F-2D61-4F2F-BA9C-F62FE96DC333}"/>
              </a:ext>
            </a:extLst>
          </p:cNvPr>
          <p:cNvSpPr/>
          <p:nvPr/>
        </p:nvSpPr>
        <p:spPr>
          <a:xfrm>
            <a:off x="373649" y="3574319"/>
            <a:ext cx="4969531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then press “OK” to close the MCU Input File Selection window as well.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DFB001-ABC1-457A-863A-42A2E051E884}"/>
              </a:ext>
            </a:extLst>
          </p:cNvPr>
          <p:cNvSpPr/>
          <p:nvPr/>
        </p:nvSpPr>
        <p:spPr>
          <a:xfrm>
            <a:off x="1795748" y="5573130"/>
            <a:ext cx="815249" cy="3137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963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7E29404-D875-4CEC-94F3-9D58050D6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827B20-6261-4E2E-BA1F-55F4E8D6249E}"/>
              </a:ext>
            </a:extLst>
          </p:cNvPr>
          <p:cNvSpPr/>
          <p:nvPr/>
        </p:nvSpPr>
        <p:spPr>
          <a:xfrm>
            <a:off x="494835" y="4874309"/>
            <a:ext cx="466106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Click OK to close the “Enter </a:t>
            </a:r>
            <a:r>
              <a:rPr lang="en-US" sz="3600" dirty="0" err="1">
                <a:solidFill>
                  <a:srgbClr val="17365D"/>
                </a:solidFill>
                <a:latin typeface="Bell MT" panose="02020503060305020303" pitchFamily="18" charset="0"/>
              </a:rPr>
              <a:t>Macro”window</a:t>
            </a:r>
            <a:r>
              <a:rPr lang="en-US" sz="3600" dirty="0">
                <a:solidFill>
                  <a:srgbClr val="17365D"/>
                </a:solidFill>
                <a:latin typeface="Bell MT" panose="02020503060305020303" pitchFamily="18" charset="0"/>
              </a:rPr>
              <a:t>.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AFD87E-698C-44B4-91C1-F02F4A7025E9}"/>
              </a:ext>
            </a:extLst>
          </p:cNvPr>
          <p:cNvSpPr/>
          <p:nvPr/>
        </p:nvSpPr>
        <p:spPr>
          <a:xfrm>
            <a:off x="5365213" y="5760894"/>
            <a:ext cx="815249" cy="3137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179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E0C97F-8567-44CA-B29A-9E707A042268}"/>
              </a:ext>
            </a:extLst>
          </p:cNvPr>
          <p:cNvSpPr/>
          <p:nvPr/>
        </p:nvSpPr>
        <p:spPr>
          <a:xfrm>
            <a:off x="530127" y="1063754"/>
            <a:ext cx="1115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let's see the steps of creating an AND logic circuit using the Arduino UNO microcontroller</a:t>
            </a:r>
            <a:r>
              <a:rPr 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6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24566-2DEC-4AF4-A5B3-CA65B5E51EF1}"/>
              </a:ext>
            </a:extLst>
          </p:cNvPr>
          <p:cNvSpPr/>
          <p:nvPr/>
        </p:nvSpPr>
        <p:spPr>
          <a:xfrm>
            <a:off x="698500" y="2935630"/>
            <a:ext cx="1059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download &amp; install the latest Arduino program from the Arduino website: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5F98F-0C25-47ED-9D5C-0C318A3677DE}"/>
              </a:ext>
            </a:extLst>
          </p:cNvPr>
          <p:cNvSpPr txBox="1"/>
          <p:nvPr/>
        </p:nvSpPr>
        <p:spPr>
          <a:xfrm>
            <a:off x="1603935" y="4579712"/>
            <a:ext cx="878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70C0"/>
                </a:solidFill>
                <a:hlinkClick r:id="rId2"/>
              </a:rPr>
              <a:t>https://www.arduino.cc/en/Main/Software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19123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FA36D4A-A8D9-4291-95A8-7DAC794D7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0" y="8074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3EE1B9-B43D-469C-84AE-A49532B3DAE7}"/>
              </a:ext>
            </a:extLst>
          </p:cNvPr>
          <p:cNvSpPr/>
          <p:nvPr/>
        </p:nvSpPr>
        <p:spPr>
          <a:xfrm>
            <a:off x="246053" y="5975996"/>
            <a:ext cx="11699913" cy="6341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2060"/>
                </a:solidFill>
                <a:latin typeface="Bell MT" panose="02020503060305020303" pitchFamily="18" charset="0"/>
              </a:rPr>
              <a:t>Finally press the “TR” button to start the Interactive Simulation.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A8423-F9C1-47ED-B17F-DEC40CC76FE3}"/>
              </a:ext>
            </a:extLst>
          </p:cNvPr>
          <p:cNvSpPr/>
          <p:nvPr/>
        </p:nvSpPr>
        <p:spPr>
          <a:xfrm>
            <a:off x="4968607" y="121186"/>
            <a:ext cx="363557" cy="36355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9E140-EDBB-4863-88E2-804F67341515}"/>
              </a:ext>
            </a:extLst>
          </p:cNvPr>
          <p:cNvSpPr/>
          <p:nvPr/>
        </p:nvSpPr>
        <p:spPr>
          <a:xfrm>
            <a:off x="328236" y="5552512"/>
            <a:ext cx="11535507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the left (SPST3) and right (SPST4) switches to close both switches.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C33D1F-70A7-4EA6-9ED7-AB228AA01AEF}"/>
              </a:ext>
            </a:extLst>
          </p:cNvPr>
          <p:cNvCxnSpPr>
            <a:cxnSpLocks/>
          </p:cNvCxnSpPr>
          <p:nvPr/>
        </p:nvCxnSpPr>
        <p:spPr>
          <a:xfrm>
            <a:off x="7607433" y="3303235"/>
            <a:ext cx="0" cy="4846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F1E0E-88FC-4E05-911C-279952E091BF}"/>
              </a:ext>
            </a:extLst>
          </p:cNvPr>
          <p:cNvCxnSpPr>
            <a:cxnSpLocks/>
          </p:cNvCxnSpPr>
          <p:nvPr/>
        </p:nvCxnSpPr>
        <p:spPr>
          <a:xfrm>
            <a:off x="9719404" y="3303235"/>
            <a:ext cx="0" cy="5026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5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EE2961F-81A8-49B5-B121-BD09ABFAA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CF90B0-CA4B-42FF-A3E0-EA3C6E5D4D4B}"/>
              </a:ext>
            </a:extLst>
          </p:cNvPr>
          <p:cNvSpPr/>
          <p:nvPr/>
        </p:nvSpPr>
        <p:spPr>
          <a:xfrm>
            <a:off x="933010" y="5864039"/>
            <a:ext cx="10325999" cy="6443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Bell MT" panose="02020503060305020303" pitchFamily="18" charset="0"/>
              </a:rPr>
              <a:t>When both switches are closed, the LED lights up.</a:t>
            </a:r>
          </a:p>
        </p:txBody>
      </p:sp>
    </p:spTree>
    <p:extLst>
      <p:ext uri="{BB962C8B-B14F-4D97-AF65-F5344CB8AC3E}">
        <p14:creationId xmlns:p14="http://schemas.microsoft.com/office/powerpoint/2010/main" val="3547703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FC671D-0758-48FA-B788-5C117B164FFC}"/>
              </a:ext>
            </a:extLst>
          </p:cNvPr>
          <p:cNvSpPr txBox="1"/>
          <p:nvPr/>
        </p:nvSpPr>
        <p:spPr>
          <a:xfrm>
            <a:off x="1571300" y="2043376"/>
            <a:ext cx="3541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Bodoni MT Condensed" panose="02070606080606020203" pitchFamily="18" charset="0"/>
                <a:hlinkClick r:id="rId2" tooltip="https://www.tina.com/"/>
              </a:rPr>
              <a:t>www.tina.com</a:t>
            </a:r>
            <a:endParaRPr lang="en-US" sz="6600" dirty="0">
              <a:solidFill>
                <a:srgbClr val="0070C0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00340-136C-4B9D-AE32-2426DABDDD22}"/>
              </a:ext>
            </a:extLst>
          </p:cNvPr>
          <p:cNvSpPr txBox="1"/>
          <p:nvPr/>
        </p:nvSpPr>
        <p:spPr>
          <a:xfrm>
            <a:off x="2115062" y="969860"/>
            <a:ext cx="791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Dubai Medium" panose="020B0603030403030204" pitchFamily="34" charset="-78"/>
                <a:cs typeface="Dubai Medium" panose="020B0603030403030204" pitchFamily="34" charset="-78"/>
              </a:rPr>
              <a:t>For more information visit our website at</a:t>
            </a:r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16B9EB97-BEC2-4906-BB67-A8BBBF525E20}"/>
              </a:ext>
            </a:extLst>
          </p:cNvPr>
          <p:cNvSpPr/>
          <p:nvPr/>
        </p:nvSpPr>
        <p:spPr>
          <a:xfrm>
            <a:off x="6138068" y="2043376"/>
            <a:ext cx="44351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Bodoni MT Condensed" panose="02070606080606020203" pitchFamily="18" charset="0"/>
                <a:hlinkClick r:id="rId4"/>
              </a:rPr>
              <a:t>www.tinacloud.com</a:t>
            </a:r>
            <a:endParaRPr lang="en-US" sz="6000" dirty="0">
              <a:latin typeface="Bodoni MT Condensed" panose="020706060806060202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CED2F-2A97-4E0F-8013-F9D8D466F191}"/>
              </a:ext>
            </a:extLst>
          </p:cNvPr>
          <p:cNvSpPr/>
          <p:nvPr/>
        </p:nvSpPr>
        <p:spPr>
          <a:xfrm>
            <a:off x="1743431" y="5084329"/>
            <a:ext cx="8664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odoni MT Condensed" panose="02070606080606020203" pitchFamily="18" charset="0"/>
                <a:hlinkClick r:id="rId5"/>
              </a:rPr>
              <a:t>https://www.youtube.com/user/TinaDesignSuite</a:t>
            </a:r>
            <a:endParaRPr lang="en-US" sz="4800" dirty="0">
              <a:solidFill>
                <a:srgbClr val="C00000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DEE53-E0A6-4071-B416-889CEA5ABB8C}"/>
              </a:ext>
            </a:extLst>
          </p:cNvPr>
          <p:cNvSpPr txBox="1"/>
          <p:nvPr/>
        </p:nvSpPr>
        <p:spPr>
          <a:xfrm>
            <a:off x="3342042" y="4235140"/>
            <a:ext cx="658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Visit our YouTube channel at </a:t>
            </a:r>
          </a:p>
        </p:txBody>
      </p:sp>
    </p:spTree>
    <p:extLst>
      <p:ext uri="{BB962C8B-B14F-4D97-AF65-F5344CB8AC3E}">
        <p14:creationId xmlns:p14="http://schemas.microsoft.com/office/powerpoint/2010/main" val="149116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65C3058-A72D-4539-8D25-2BCC4233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32"/>
            <a:ext cx="12192000" cy="68751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C4D972-0BDD-4C99-92D0-68CD29D1D13E}"/>
              </a:ext>
            </a:extLst>
          </p:cNvPr>
          <p:cNvSpPr/>
          <p:nvPr/>
        </p:nvSpPr>
        <p:spPr>
          <a:xfrm>
            <a:off x="4306277" y="1130300"/>
            <a:ext cx="7598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the Arduino path in TINA as follows before using Arduino for the first time.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5C335-BE68-4A33-A6E4-14F6841573C1}"/>
              </a:ext>
            </a:extLst>
          </p:cNvPr>
          <p:cNvSpPr/>
          <p:nvPr/>
        </p:nvSpPr>
        <p:spPr>
          <a:xfrm>
            <a:off x="4802002" y="1226216"/>
            <a:ext cx="660729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76200">
              <a:srgbClr val="B7ECFF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7365D"/>
                </a:solidFill>
                <a:latin typeface="Bell MT" panose="02020503060305020303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Analysis menu on the Toolbar &amp;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00CE2-079A-4867-B66E-7833D14F3CDF}"/>
              </a:ext>
            </a:extLst>
          </p:cNvPr>
          <p:cNvSpPr/>
          <p:nvPr/>
        </p:nvSpPr>
        <p:spPr>
          <a:xfrm>
            <a:off x="1254323" y="5009271"/>
            <a:ext cx="2925792" cy="3465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6C352-B1F4-4D95-84B2-3F96EFF8A461}"/>
              </a:ext>
            </a:extLst>
          </p:cNvPr>
          <p:cNvSpPr/>
          <p:nvPr/>
        </p:nvSpPr>
        <p:spPr>
          <a:xfrm>
            <a:off x="926263" y="5632986"/>
            <a:ext cx="358191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76200">
              <a:srgbClr val="71DAFF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 Options...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80914-46C0-4B2F-858F-1A3017F7AB72}"/>
              </a:ext>
            </a:extLst>
          </p:cNvPr>
          <p:cNvSpPr/>
          <p:nvPr/>
        </p:nvSpPr>
        <p:spPr>
          <a:xfrm>
            <a:off x="1165423" y="-17132"/>
            <a:ext cx="625277" cy="2457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7595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6D0B047-A691-436C-9FBA-401FEC21C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732"/>
          </a:xfrm>
          <a:prstGeom prst="rect">
            <a:avLst/>
          </a:prstGeom>
          <a:effectLst>
            <a:glow rad="127000">
              <a:schemeClr val="accent3">
                <a:lumMod val="40000"/>
                <a:lumOff val="60000"/>
              </a:schemeClr>
            </a:glo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1ACC8A-65CD-4D88-AE26-4A4E4BA1D5F3}"/>
              </a:ext>
            </a:extLst>
          </p:cNvPr>
          <p:cNvSpPr/>
          <p:nvPr/>
        </p:nvSpPr>
        <p:spPr>
          <a:xfrm>
            <a:off x="6438900" y="2964631"/>
            <a:ext cx="5549900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139700">
              <a:srgbClr val="71DAFF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the Advanced... Button in the Analysis Options    Window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E0888-30E5-4CAA-9A75-C1CEDAFDC9F3}"/>
              </a:ext>
            </a:extLst>
          </p:cNvPr>
          <p:cNvSpPr/>
          <p:nvPr/>
        </p:nvSpPr>
        <p:spPr>
          <a:xfrm>
            <a:off x="625928" y="4245429"/>
            <a:ext cx="1175657" cy="47352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5850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122008BC-61BC-452E-A094-3987774CC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808583-40AA-4EEE-9CD7-5B5011EB0C75}"/>
              </a:ext>
            </a:extLst>
          </p:cNvPr>
          <p:cNvSpPr/>
          <p:nvPr/>
        </p:nvSpPr>
        <p:spPr>
          <a:xfrm>
            <a:off x="10341428" y="2017236"/>
            <a:ext cx="1251482" cy="71545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2765E-88FE-41E7-B3EA-EEE007F6BF0D}"/>
              </a:ext>
            </a:extLst>
          </p:cNvPr>
          <p:cNvSpPr/>
          <p:nvPr/>
        </p:nvSpPr>
        <p:spPr>
          <a:xfrm>
            <a:off x="293923" y="5365531"/>
            <a:ext cx="10673246" cy="14924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  click the "Select Arduino path" button in the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Options Window</a:t>
            </a:r>
          </a:p>
        </p:txBody>
      </p:sp>
    </p:spTree>
    <p:extLst>
      <p:ext uri="{BB962C8B-B14F-4D97-AF65-F5344CB8AC3E}">
        <p14:creationId xmlns:p14="http://schemas.microsoft.com/office/powerpoint/2010/main" val="379659640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D12E0EA-0578-42CE-A047-2EA9BB0DA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59456F-3367-4582-93E7-BE56B9D4998A}"/>
              </a:ext>
            </a:extLst>
          </p:cNvPr>
          <p:cNvSpPr/>
          <p:nvPr/>
        </p:nvSpPr>
        <p:spPr>
          <a:xfrm>
            <a:off x="287215" y="5365531"/>
            <a:ext cx="10682891" cy="14924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select Arduino 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our case: C:\Program Files (x86)\Arduino)</a:t>
            </a:r>
            <a:endParaRPr lang="hu-H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CD77F-F87A-4B62-A25E-09D7754056D6}"/>
              </a:ext>
            </a:extLst>
          </p:cNvPr>
          <p:cNvSpPr/>
          <p:nvPr/>
        </p:nvSpPr>
        <p:spPr>
          <a:xfrm>
            <a:off x="7763328" y="2804636"/>
            <a:ext cx="1152072" cy="26876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878BA-E166-427E-8DD0-344C9FF7B71F}"/>
              </a:ext>
            </a:extLst>
          </p:cNvPr>
          <p:cNvSpPr/>
          <p:nvPr/>
        </p:nvSpPr>
        <p:spPr>
          <a:xfrm>
            <a:off x="7035570" y="6003614"/>
            <a:ext cx="3759660" cy="52891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the OK button</a:t>
            </a:r>
            <a:endParaRPr lang="hu-H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95575-804C-4617-A27E-BB97048587EE}"/>
              </a:ext>
            </a:extLst>
          </p:cNvPr>
          <p:cNvSpPr/>
          <p:nvPr/>
        </p:nvSpPr>
        <p:spPr>
          <a:xfrm>
            <a:off x="9241692" y="5507904"/>
            <a:ext cx="812800" cy="33577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603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5" grpId="1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9CAA849C-B746-4353-A4B2-32B2557C9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1CEC6D-CB37-4930-A721-3C644D9546EE}"/>
              </a:ext>
            </a:extLst>
          </p:cNvPr>
          <p:cNvSpPr/>
          <p:nvPr/>
        </p:nvSpPr>
        <p:spPr>
          <a:xfrm>
            <a:off x="7166169" y="6589236"/>
            <a:ext cx="1152072" cy="26876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C3257-F115-49F6-85BA-6CAE7E0EDEF9}"/>
              </a:ext>
            </a:extLst>
          </p:cNvPr>
          <p:cNvSpPr/>
          <p:nvPr/>
        </p:nvSpPr>
        <p:spPr>
          <a:xfrm>
            <a:off x="313552" y="5838092"/>
            <a:ext cx="6102878" cy="95347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glow rad="76200">
              <a:srgbClr val="71DA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 OK again to close the Advanced Options Display window</a:t>
            </a:r>
          </a:p>
        </p:txBody>
      </p:sp>
    </p:spTree>
    <p:extLst>
      <p:ext uri="{BB962C8B-B14F-4D97-AF65-F5344CB8AC3E}">
        <p14:creationId xmlns:p14="http://schemas.microsoft.com/office/powerpoint/2010/main" val="125444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683</Words>
  <Application>Microsoft Office PowerPoint</Application>
  <PresentationFormat>Widescreen</PresentationFormat>
  <Paragraphs>65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Bell MT</vt:lpstr>
      <vt:lpstr>Bodoni MT</vt:lpstr>
      <vt:lpstr>Bodoni MT Condensed</vt:lpstr>
      <vt:lpstr>Calibri</vt:lpstr>
      <vt:lpstr>Calibri Light</vt:lpstr>
      <vt:lpstr>Century</vt:lpstr>
      <vt:lpstr>Dubai</vt:lpstr>
      <vt:lpstr>Dubai Medium</vt:lpstr>
      <vt:lpstr>Liberation Serif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Lovász Anikó</dc:creator>
  <cp:lastModifiedBy>Lovász Anikó</cp:lastModifiedBy>
  <cp:revision>96</cp:revision>
  <dcterms:created xsi:type="dcterms:W3CDTF">2017-10-04T08:07:29Z</dcterms:created>
  <dcterms:modified xsi:type="dcterms:W3CDTF">2017-10-09T12:17:40Z</dcterms:modified>
</cp:coreProperties>
</file>